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23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219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49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757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7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770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34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62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181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99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462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74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6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6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870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10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D92980-C244-40BC-9BB9-50E2729DD8CF}" type="datetimeFigureOut">
              <a:rPr lang="cs-CZ" smtClean="0"/>
              <a:t>03.05.2022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463F-EF58-4CA8-AB1E-EBBA28D1FC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7420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BD536-1575-79C6-2E1A-8E91A82B6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Wirtschaftliche Integration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BF7C8F2-B80F-F85D-D885-7D53FB96D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Martin Lahodný</a:t>
            </a:r>
          </a:p>
        </p:txBody>
      </p:sp>
    </p:spTree>
    <p:extLst>
      <p:ext uri="{BB962C8B-B14F-4D97-AF65-F5344CB8AC3E}">
        <p14:creationId xmlns:p14="http://schemas.microsoft.com/office/powerpoint/2010/main" val="325830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49FB5B-FD35-C9F7-2B62-145A0921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Supranationale Organisation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9315CB-DAD4-0B39-88AB-792CCF08C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63" t="32911" r="40475" b="21013"/>
          <a:stretch/>
        </p:blipFill>
        <p:spPr>
          <a:xfrm>
            <a:off x="2245489" y="1435260"/>
            <a:ext cx="6794340" cy="510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8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02080-F7AE-0E74-9075-D8D303B7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Globalisierung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D80971-3F17-5CC5-5646-0258DA9BE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u="sng" dirty="0"/>
              <a:t>Faktoren:</a:t>
            </a:r>
          </a:p>
          <a:p>
            <a:r>
              <a:rPr lang="de-AT" dirty="0"/>
              <a:t>Bessere Kommunikationseinrichtungen</a:t>
            </a:r>
          </a:p>
          <a:p>
            <a:r>
              <a:rPr lang="de-AT" dirty="0"/>
              <a:t>Bessere Informationsmöglichkeiten</a:t>
            </a:r>
          </a:p>
          <a:p>
            <a:r>
              <a:rPr lang="de-AT" dirty="0"/>
              <a:t>Entwicklung</a:t>
            </a:r>
            <a:r>
              <a:rPr lang="cs-CZ" dirty="0"/>
              <a:t> der </a:t>
            </a:r>
            <a:r>
              <a:rPr lang="de-AT" dirty="0"/>
              <a:t>Verkehrs</a:t>
            </a:r>
            <a:r>
              <a:rPr lang="cs-CZ" dirty="0"/>
              <a:t>- </a:t>
            </a:r>
            <a:r>
              <a:rPr lang="de-AT" dirty="0"/>
              <a:t>und</a:t>
            </a:r>
            <a:r>
              <a:rPr lang="cs-CZ" dirty="0"/>
              <a:t> </a:t>
            </a:r>
            <a:r>
              <a:rPr lang="de-AT" dirty="0"/>
              <a:t>Transportmöglichkeiten</a:t>
            </a:r>
          </a:p>
          <a:p>
            <a:r>
              <a:rPr lang="de-AT" dirty="0"/>
              <a:t>Politische Entscheidung</a:t>
            </a:r>
          </a:p>
          <a:p>
            <a:r>
              <a:rPr lang="de-AT" dirty="0"/>
              <a:t>Erhöhung des Wohlstandsniveaus</a:t>
            </a:r>
          </a:p>
          <a:p>
            <a:r>
              <a:rPr lang="de-AT" dirty="0"/>
              <a:t>Veränderte Lebenseinstellung</a:t>
            </a:r>
          </a:p>
        </p:txBody>
      </p:sp>
    </p:spTree>
    <p:extLst>
      <p:ext uri="{BB962C8B-B14F-4D97-AF65-F5344CB8AC3E}">
        <p14:creationId xmlns:p14="http://schemas.microsoft.com/office/powerpoint/2010/main" val="237068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A31C4-2162-84B3-5CAE-D95876CB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Formen wirtschaftlicher Integration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E74253-13A3-50F7-69F1-082EE5CF7B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95" t="26046" r="26395" b="17984"/>
          <a:stretch/>
        </p:blipFill>
        <p:spPr>
          <a:xfrm>
            <a:off x="1626780" y="1446360"/>
            <a:ext cx="7889360" cy="499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81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C614E7-66D5-662E-918D-20BC087C9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Assoziierungsabkommen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71B655-B04E-D0B9-D3BB-CFEE159F4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/>
              <a:t>Völkerrechtliche Verträge zwischen mind. zwei Staaten oder Wirtschaftsgemeinschaft</a:t>
            </a:r>
          </a:p>
          <a:p>
            <a:endParaRPr lang="de-AT" dirty="0"/>
          </a:p>
          <a:p>
            <a:r>
              <a:rPr lang="de-AT" dirty="0"/>
              <a:t>Ziele:</a:t>
            </a:r>
          </a:p>
          <a:p>
            <a:r>
              <a:rPr lang="de-AT" dirty="0"/>
              <a:t>Helfen wirtschaftliche Bindungen zwischen Staaten oder Wirtschaftsgemeinschaft </a:t>
            </a:r>
          </a:p>
          <a:p>
            <a:endParaRPr lang="de-AT" dirty="0"/>
          </a:p>
          <a:p>
            <a:r>
              <a:rPr lang="de-AT" dirty="0"/>
              <a:t>Beispiele:</a:t>
            </a:r>
          </a:p>
          <a:p>
            <a:pPr lvl="1"/>
            <a:r>
              <a:rPr lang="de-AT" dirty="0"/>
              <a:t>EU mit Türkei</a:t>
            </a:r>
          </a:p>
          <a:p>
            <a:pPr lvl="1"/>
            <a:r>
              <a:rPr lang="de-AT" dirty="0"/>
              <a:t>EU mit Ukraine</a:t>
            </a:r>
          </a:p>
          <a:p>
            <a:pPr lvl="1"/>
            <a:r>
              <a:rPr lang="de-AT" dirty="0"/>
              <a:t>EU mit Albanien</a:t>
            </a:r>
          </a:p>
        </p:txBody>
      </p:sp>
      <p:pic>
        <p:nvPicPr>
          <p:cNvPr id="1026" name="Picture 2" descr="Assoziierungsabkommen zwischen der Europäischen Union und der Ukraine –  Wikipedia">
            <a:extLst>
              <a:ext uri="{FF2B5EF4-FFF2-40B4-BE49-F238E27FC236}">
                <a16:creationId xmlns:a16="http://schemas.microsoft.com/office/drawing/2014/main" id="{18CA8D10-BBF2-D3A7-6103-039613C9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30" y="2662519"/>
            <a:ext cx="4105669" cy="41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41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57D8BD-EED8-347A-4373-B84EE6349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Freihandelszone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30107F-250E-D0E7-9DE7-C6DC616F1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619" y="1680778"/>
            <a:ext cx="8946541" cy="4195481"/>
          </a:xfrm>
        </p:spPr>
        <p:txBody>
          <a:bodyPr/>
          <a:lstStyle/>
          <a:p>
            <a:r>
              <a:rPr lang="de-AT" dirty="0"/>
              <a:t>Erste Schritt einer wirtschaftlichen Integration von verschiedenen Volkswirtschaften</a:t>
            </a:r>
            <a:endParaRPr lang="cs-CZ" dirty="0"/>
          </a:p>
          <a:p>
            <a:endParaRPr lang="cs-CZ" dirty="0"/>
          </a:p>
          <a:p>
            <a:r>
              <a:rPr lang="de-AT" dirty="0"/>
              <a:t>Merkmale: </a:t>
            </a:r>
          </a:p>
          <a:p>
            <a:pPr lvl="1"/>
            <a:r>
              <a:rPr lang="de-AT" dirty="0"/>
              <a:t>Keine interne Handels Beschränkungen</a:t>
            </a:r>
            <a:endParaRPr lang="cs-CZ" dirty="0"/>
          </a:p>
          <a:p>
            <a:pPr lvl="1"/>
            <a:r>
              <a:rPr lang="de-AT" dirty="0"/>
              <a:t>Keine einheitlichen Außenzölle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773593-7A4A-A37A-CF9E-CA1A3CFE3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6" t="35659" r="41047" b="17364"/>
          <a:stretch/>
        </p:blipFill>
        <p:spPr>
          <a:xfrm>
            <a:off x="6338954" y="2180444"/>
            <a:ext cx="5410024" cy="422483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AEA4A99-50C4-A3C7-C0DC-9C1C2ACC84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063" t="27023" r="26614" b="53080"/>
          <a:stretch/>
        </p:blipFill>
        <p:spPr>
          <a:xfrm>
            <a:off x="910945" y="4772406"/>
            <a:ext cx="4861737" cy="16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5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894A9-1E41-943B-B1E0-B37080E9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Zollunion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EBC2BF-9FED-3DE3-6265-7C450540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Die Mitgliedsländer vereinbaren untereinander Zollfreiheit und den Abbau von Kontingenten</a:t>
            </a:r>
          </a:p>
          <a:p>
            <a:r>
              <a:rPr lang="de-AT" dirty="0"/>
              <a:t>Gegenüber Nichtmitgliedern der Zollunion  werden einheitliche Außenzölle erhoben</a:t>
            </a:r>
          </a:p>
          <a:p>
            <a:endParaRPr lang="de-AT" dirty="0"/>
          </a:p>
          <a:p>
            <a:r>
              <a:rPr lang="de-AT" dirty="0"/>
              <a:t>Merkmalle Zollunion:</a:t>
            </a:r>
          </a:p>
          <a:p>
            <a:pPr lvl="1"/>
            <a:r>
              <a:rPr lang="de-AT" dirty="0"/>
              <a:t>Keine Internet Handelsbeschränkungen </a:t>
            </a:r>
          </a:p>
          <a:p>
            <a:pPr lvl="1"/>
            <a:r>
              <a:rPr lang="de-AT" dirty="0"/>
              <a:t>Gemeinsame Außenzölle 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13EB9FE-A815-84CB-C671-44356C83D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8" t="57384" r="26614" b="17806"/>
          <a:stretch/>
        </p:blipFill>
        <p:spPr>
          <a:xfrm>
            <a:off x="6701741" y="4003542"/>
            <a:ext cx="4767668" cy="20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4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A59BF-D3F5-F098-3626-B0CAFB31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Gemeinsamer Markt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B96E04-9FC2-FF83-773C-FF627F2BD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815538" cy="4195481"/>
          </a:xfrm>
        </p:spPr>
        <p:txBody>
          <a:bodyPr/>
          <a:lstStyle/>
          <a:p>
            <a:r>
              <a:rPr lang="de-AT" dirty="0"/>
              <a:t>Merkmale:</a:t>
            </a:r>
          </a:p>
          <a:p>
            <a:pPr lvl="1"/>
            <a:r>
              <a:rPr lang="de-AT" dirty="0"/>
              <a:t>Ege Verflechtung der Volkswirtschaften</a:t>
            </a:r>
          </a:p>
          <a:p>
            <a:pPr lvl="1"/>
            <a:r>
              <a:rPr lang="de-AT" dirty="0"/>
              <a:t>Freier Verkehr von Waren, Dienstleistungen, Kapital und Personen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EBAC5B8-F84B-95C0-9C89-8DF1522C0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44" t="27453" r="41468" b="20175"/>
          <a:stretch/>
        </p:blipFill>
        <p:spPr>
          <a:xfrm>
            <a:off x="6780129" y="1963844"/>
            <a:ext cx="5127072" cy="45510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C409551-3756-12E5-8AF2-207697CFB2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47" t="58734" r="41330" b="18312"/>
          <a:stretch/>
        </p:blipFill>
        <p:spPr>
          <a:xfrm>
            <a:off x="968928" y="4578269"/>
            <a:ext cx="5127072" cy="19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74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198814-C6BD-BCCF-CC4B-63BA7D20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Wirtschaftsunion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4B1F72-A07B-1FA5-C93D-6142A811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Merkmale:</a:t>
            </a:r>
          </a:p>
          <a:p>
            <a:pPr lvl="1"/>
            <a:r>
              <a:rPr lang="de-AT" dirty="0"/>
              <a:t>Koordination der Wirtschaftspolitiken</a:t>
            </a:r>
          </a:p>
          <a:p>
            <a:pPr lvl="1"/>
            <a:r>
              <a:rPr lang="de-AT" dirty="0"/>
              <a:t>Supernationale Institutionen</a:t>
            </a:r>
          </a:p>
          <a:p>
            <a:endParaRPr lang="de-AT" dirty="0"/>
          </a:p>
          <a:p>
            <a:r>
              <a:rPr lang="de-AT" dirty="0"/>
              <a:t>Beispiele:</a:t>
            </a:r>
          </a:p>
          <a:p>
            <a:pPr lvl="1"/>
            <a:r>
              <a:rPr lang="de-AT" dirty="0"/>
              <a:t>Gemeinsame Agrarpolitik der Europäische  Wirtschaftsunion</a:t>
            </a:r>
          </a:p>
          <a:p>
            <a:pPr lvl="1"/>
            <a:r>
              <a:rPr lang="de-AT" dirty="0"/>
              <a:t>WU. Zwischen der Bundesrepublik Deutschland und der DDR im Jahr 1990 vor der Wiedervereinigung</a:t>
            </a:r>
          </a:p>
          <a:p>
            <a:pPr marL="457200" lvl="1" indent="0">
              <a:buNone/>
            </a:pPr>
            <a:endParaRPr lang="de-AT" dirty="0"/>
          </a:p>
        </p:txBody>
      </p:sp>
      <p:pic>
        <p:nvPicPr>
          <p:cNvPr id="1026" name="Picture 2" descr="Eurasische Wirtschaftsunion – Wikipedia">
            <a:extLst>
              <a:ext uri="{FF2B5EF4-FFF2-40B4-BE49-F238E27FC236}">
                <a16:creationId xmlns:a16="http://schemas.microsoft.com/office/drawing/2014/main" id="{65607A1E-2101-415A-BB0E-768DF500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2" y="2052918"/>
            <a:ext cx="3416552" cy="220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3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AA547-ED34-8C8B-7AAC-1D7C11B1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Währungsunion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D2EA7E3-FF23-1B01-9496-004071667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36" t="44080" r="25127" b="22540"/>
          <a:stretch/>
        </p:blipFill>
        <p:spPr>
          <a:xfrm>
            <a:off x="2227766" y="2004842"/>
            <a:ext cx="7736467" cy="4076217"/>
          </a:xfrm>
        </p:spPr>
      </p:pic>
    </p:spTree>
    <p:extLst>
      <p:ext uri="{BB962C8B-B14F-4D97-AF65-F5344CB8AC3E}">
        <p14:creationId xmlns:p14="http://schemas.microsoft.com/office/powerpoint/2010/main" val="3050340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153</Words>
  <Application>Microsoft Office PowerPoint</Application>
  <PresentationFormat>Širokoúhlá obrazovka</PresentationFormat>
  <Paragraphs>48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Wirtschaftliche Integration</vt:lpstr>
      <vt:lpstr>Globalisierung</vt:lpstr>
      <vt:lpstr>Formen wirtschaftlicher Integration</vt:lpstr>
      <vt:lpstr>Assoziierungsabkommen</vt:lpstr>
      <vt:lpstr>Freihandelszone</vt:lpstr>
      <vt:lpstr>Zollunion</vt:lpstr>
      <vt:lpstr>Gemeinsamer Markt</vt:lpstr>
      <vt:lpstr>Wirtschaftsunion</vt:lpstr>
      <vt:lpstr>Währungsunion</vt:lpstr>
      <vt:lpstr>Supranationale Organisation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Wirtschaftliche Integration</dc:title>
  <dc:creator>Lahodny Martin</dc:creator>
  <cp:lastModifiedBy>Lahodny Martin</cp:lastModifiedBy>
  <cp:revision>2</cp:revision>
  <dcterms:created xsi:type="dcterms:W3CDTF">2022-05-02T06:16:41Z</dcterms:created>
  <dcterms:modified xsi:type="dcterms:W3CDTF">2022-05-03T06:01:44Z</dcterms:modified>
</cp:coreProperties>
</file>